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8" r:id="rId2"/>
    <p:sldId id="285" r:id="rId3"/>
    <p:sldId id="269" r:id="rId4"/>
    <p:sldId id="278" r:id="rId5"/>
    <p:sldId id="286" r:id="rId6"/>
    <p:sldId id="287" r:id="rId7"/>
    <p:sldId id="288" r:id="rId8"/>
    <p:sldId id="275"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41" r:id="rId23"/>
    <p:sldId id="303" r:id="rId24"/>
    <p:sldId id="304" r:id="rId25"/>
    <p:sldId id="259" r:id="rId26"/>
    <p:sldId id="305" r:id="rId27"/>
    <p:sldId id="306" r:id="rId28"/>
    <p:sldId id="307" r:id="rId29"/>
    <p:sldId id="308" r:id="rId30"/>
    <p:sldId id="309" r:id="rId31"/>
    <p:sldId id="310" r:id="rId32"/>
    <p:sldId id="311" r:id="rId33"/>
    <p:sldId id="312" r:id="rId34"/>
    <p:sldId id="339" r:id="rId35"/>
    <p:sldId id="322" r:id="rId36"/>
    <p:sldId id="337" r:id="rId37"/>
    <p:sldId id="271" r:id="rId38"/>
    <p:sldId id="272" r:id="rId39"/>
    <p:sldId id="340" r:id="rId40"/>
    <p:sldId id="326" r:id="rId41"/>
    <p:sldId id="327" r:id="rId42"/>
    <p:sldId id="338" r:id="rId43"/>
    <p:sldId id="280" r:id="rId44"/>
    <p:sldId id="342" r:id="rId45"/>
    <p:sldId id="343" r:id="rId46"/>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3" autoAdjust="0"/>
    <p:restoredTop sz="94660"/>
  </p:normalViewPr>
  <p:slideViewPr>
    <p:cSldViewPr snapToGrid="0">
      <p:cViewPr varScale="1">
        <p:scale>
          <a:sx n="102" d="100"/>
          <a:sy n="102" d="100"/>
        </p:scale>
        <p:origin x="200" y="15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10.3—the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10.3—the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Friday, August 16,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Friday, August 16,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mailto:dpadams@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hyperlink" Target="https://dadams.io/appointment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bit.ly/3SS1tcU" TargetMode="Externa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Admissions Coordinator</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warm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pic>
        <p:nvPicPr>
          <p:cNvPr id="4" name="Picture Placeholder 3" descr="A group of people in a room&#10;&#10;Description automatically generated">
            <a:extLst>
              <a:ext uri="{FF2B5EF4-FFF2-40B4-BE49-F238E27FC236}">
                <a16:creationId xmlns:a16="http://schemas.microsoft.com/office/drawing/2014/main" id="{90A093CF-CC8E-1FD2-D231-38FC88C9D8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656" b="13657"/>
          <a:stretch/>
        </p:blipFill>
        <p:spPr>
          <a:xfrm>
            <a:off x="4292600" y="457201"/>
            <a:ext cx="7434366" cy="5403850"/>
          </a:xfrm>
          <a:noFill/>
        </p:spPr>
      </p:pic>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2485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t>First Semester:</a:t>
            </a:r>
            <a:endParaRPr lang="en-US" sz="1600" dirty="0"/>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0" indent="0">
              <a:buNone/>
            </a:pPr>
            <a:endParaRPr lang="en-US" sz="1600" dirty="0"/>
          </a:p>
          <a:p>
            <a:pPr marL="0" indent="0">
              <a:buNone/>
            </a:pPr>
            <a:r>
              <a:rPr lang="en-US" sz="1600" b="1" dirty="0"/>
              <a:t>Second Semester: </a:t>
            </a:r>
            <a:endParaRPr lang="en-US" sz="1600" dirty="0"/>
          </a:p>
          <a:p>
            <a:pPr marL="0" indent="0">
              <a:buNone/>
            </a:pPr>
            <a:r>
              <a:rPr lang="en-US" sz="1600" dirty="0"/>
              <a:t>Choose concentration</a:t>
            </a:r>
          </a:p>
          <a:p>
            <a:pPr marL="0" indent="0">
              <a:buNone/>
            </a:pPr>
            <a:endParaRPr lang="en-US" sz="1600" dirty="0"/>
          </a:p>
          <a:p>
            <a:pPr marL="0" indent="0">
              <a:buNone/>
            </a:pPr>
            <a:r>
              <a:rPr lang="en-US" sz="1600" b="1" dirty="0"/>
              <a:t>Completion of 18 Units: </a:t>
            </a:r>
            <a:endParaRPr lang="en-US" sz="1600" dirty="0"/>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t>Third to last Semester:</a:t>
            </a:r>
          </a:p>
          <a:p>
            <a:pPr marL="0" indent="0">
              <a:buNone/>
            </a:pPr>
            <a:r>
              <a:rPr lang="en-US" sz="1600" dirty="0"/>
              <a:t>Complete all of the core courses for the program and concentration</a:t>
            </a:r>
          </a:p>
          <a:p>
            <a:pPr marL="0" indent="0">
              <a:buNone/>
            </a:pPr>
            <a:endParaRPr lang="en-US" sz="1600" dirty="0"/>
          </a:p>
          <a:p>
            <a:pPr marL="0" indent="0">
              <a:buNone/>
            </a:pPr>
            <a:r>
              <a:rPr lang="en-US" sz="1600" b="1" dirty="0"/>
              <a:t>Penultimate Semester (Fall):</a:t>
            </a:r>
            <a:endParaRPr lang="en-US" sz="1600" dirty="0"/>
          </a:p>
          <a:p>
            <a:pPr marL="0" indent="0">
              <a:buNone/>
            </a:pPr>
            <a:r>
              <a:rPr lang="en-US" sz="1600" dirty="0"/>
              <a:t>Take POSC 521: Seminar in Public Administration Theory.  </a:t>
            </a:r>
          </a:p>
          <a:p>
            <a:pPr lvl="1"/>
            <a:r>
              <a:rPr lang="en-US" sz="1600" dirty="0"/>
              <a:t>Prepares students for taking the comprehensive exam</a:t>
            </a:r>
          </a:p>
          <a:p>
            <a:pPr lvl="1"/>
            <a:r>
              <a:rPr lang="en-US" sz="1600" dirty="0"/>
              <a:t>Only offered in the fall</a:t>
            </a:r>
          </a:p>
          <a:p>
            <a:pPr lvl="1"/>
            <a:r>
              <a:rPr lang="en-US" sz="1600" dirty="0"/>
              <a:t>Must be in your final year to enroll.</a:t>
            </a:r>
          </a:p>
          <a:p>
            <a:endParaRPr lang="en-US" sz="1000" dirty="0"/>
          </a:p>
          <a:p>
            <a:pPr marL="0" indent="0">
              <a:buNone/>
            </a:pPr>
            <a:r>
              <a:rPr lang="en-US" sz="1600" b="1" dirty="0"/>
              <a:t>Final Semester (Spring):</a:t>
            </a:r>
            <a:r>
              <a:rPr lang="en-US" sz="1600" dirty="0"/>
              <a:t> </a:t>
            </a:r>
          </a:p>
          <a:p>
            <a:r>
              <a:rPr lang="en-US" sz="1600" dirty="0"/>
              <a:t>Comprehensive Exam: Taken over the course of a week in mid-January.  </a:t>
            </a:r>
          </a:p>
          <a:p>
            <a:r>
              <a:rPr lang="en-US" sz="1600" dirty="0"/>
              <a:t>File Grad Check when you take comprehensive exams</a:t>
            </a:r>
          </a:p>
        </p:txBody>
      </p:sp>
    </p:spTree>
    <p:extLst>
      <p:ext uri="{BB962C8B-B14F-4D97-AF65-F5344CB8AC3E}">
        <p14:creationId xmlns:p14="http://schemas.microsoft.com/office/powerpoint/2010/main" val="690538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sz="2800" dirty="0"/>
              <a:t>No more than two</a:t>
            </a:r>
          </a:p>
          <a:p>
            <a:pPr marL="457200" indent="-457200">
              <a:buFont typeface="Arial" panose="020B0604020202020204" pitchFamily="34" charset="0"/>
              <a:buChar char="•"/>
            </a:pPr>
            <a:r>
              <a:rPr lang="en-US" sz="2800" dirty="0"/>
              <a:t>Program is 36 units (12 courses)</a:t>
            </a:r>
          </a:p>
          <a:p>
            <a:pPr marL="457200" indent="-457200">
              <a:buFont typeface="Arial" panose="020B0604020202020204" pitchFamily="34" charset="0"/>
              <a:buChar char="•"/>
            </a:pPr>
            <a:r>
              <a:rPr lang="en-US" sz="2800" dirty="0"/>
              <a:t>2 courses/semester x 2 semesters per academic year x 3 years = 12 courses</a:t>
            </a:r>
          </a:p>
          <a:p>
            <a:pPr marL="457200" indent="-457200">
              <a:buFont typeface="Arial" panose="020B0604020202020204" pitchFamily="34" charset="0"/>
              <a:buChar char="•"/>
            </a:pPr>
            <a:r>
              <a:rPr lang="en-US" sz="2800" dirty="0"/>
              <a:t>We typically offer two courses over the summer occasionally one in winter</a:t>
            </a:r>
          </a:p>
          <a:p>
            <a:pPr marL="457200" indent="-457200">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GPA</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Each course on the master’s Study Plan must be completed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Must maintain minimum overall GPA of 3.0 (“B”) or better</a:t>
            </a:r>
          </a:p>
          <a:p>
            <a:pPr marL="342900" indent="-342900">
              <a:buFont typeface="Arial" panose="020B0604020202020204" pitchFamily="34" charset="0"/>
              <a:buChar char="•"/>
            </a:pPr>
            <a:r>
              <a:rPr lang="en-US" sz="22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standing in front of a classroom of students&#10;&#10;Description automatically generated">
            <a:extLst>
              <a:ext uri="{FF2B5EF4-FFF2-40B4-BE49-F238E27FC236}">
                <a16:creationId xmlns:a16="http://schemas.microsoft.com/office/drawing/2014/main" id="{32B30CE5-DC76-EDD2-7444-A142737F1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806" y="457200"/>
            <a:ext cx="5403850" cy="5403850"/>
          </a:xfrm>
        </p:spPr>
      </p:pic>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51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lnSpcReduction="10000"/>
          </a:bodyPr>
          <a:lstStyle/>
          <a:p>
            <a:pPr marL="0" indent="0">
              <a:buNone/>
            </a:pPr>
            <a:r>
              <a:rPr lang="en-US" sz="2800" dirty="0">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that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Use of AI without express permission or instruction from faculty is an act of academic dishonesty.  </a:t>
            </a:r>
          </a:p>
          <a:p>
            <a:pPr marL="0" indent="0">
              <a:buNone/>
            </a:pPr>
            <a:r>
              <a:rPr lang="en-US" sz="2800" dirty="0">
                <a:latin typeface="Aptos Display" panose="020B0004020202020204" pitchFamily="34" charset="0"/>
              </a:rPr>
              <a:t>Proper Citations: each faculty member may have slightly different requirements.  Read the </a:t>
            </a:r>
            <a:r>
              <a:rPr lang="en-US" sz="2800" i="1" dirty="0">
                <a:latin typeface="Aptos Display" panose="020B0004020202020204" pitchFamily="34" charset="0"/>
              </a:rPr>
              <a:t>MPA Writing Guide</a:t>
            </a:r>
          </a:p>
        </p:txBody>
      </p:sp>
    </p:spTree>
    <p:extLst>
      <p:ext uri="{BB962C8B-B14F-4D97-AF65-F5344CB8AC3E}">
        <p14:creationId xmlns:p14="http://schemas.microsoft.com/office/powerpoint/2010/main" val="2745111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Read the </a:t>
            </a:r>
            <a:r>
              <a:rPr lang="en-US" sz="2000" i="1" dirty="0">
                <a:latin typeface="Aptos Display" panose="020B0004020202020204" pitchFamily="34" charset="0"/>
              </a:rPr>
              <a:t>MPA Writing Guide</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pPr marL="800100" lvl="1" indent="-342900">
              <a:buFont typeface="Arial" panose="020B0604020202020204" pitchFamily="34" charset="0"/>
              <a:buChar char="•"/>
            </a:pPr>
            <a:endParaRPr lang="en-US" sz="2800" dirty="0">
              <a:latin typeface="Aptos Display" panose="020B0004020202020204" pitchFamily="34" charset="0"/>
            </a:endParaRP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err="1">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dadams.io</a:t>
            </a: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/appointments</a:t>
            </a:r>
            <a:endParaRPr lang="en-US" sz="2800" dirty="0">
              <a:solidFill>
                <a:schemeClr val="accent1"/>
              </a:solidFill>
              <a:latin typeface="Aptos Display" panose="020B0004020202020204" pitchFamily="34" charset="0"/>
            </a:endParaRP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3200" dirty="0">
                <a:solidFill>
                  <a:schemeClr val="accent2"/>
                </a:solidFill>
                <a:latin typeface="Aptos Display" panose="020B0004020202020204" pitchFamily="34" charset="0"/>
                <a:hlinkClick r:id="rId2">
                  <a:extLst>
                    <a:ext uri="{A12FA001-AC4F-418D-AE19-62706E023703}">
                      <ahyp:hlinkClr xmlns:ahyp="http://schemas.microsoft.com/office/drawing/2018/hyperlinkcolor" val="tx"/>
                    </a:ext>
                  </a:extLst>
                </a:hlinkClick>
              </a:rPr>
              <a:t>http://bit.ly/3SS1tcU</a:t>
            </a:r>
            <a:endParaRPr lang="en-US" sz="3200" dirty="0">
              <a:solidFill>
                <a:schemeClr val="accent2"/>
              </a:solidFill>
              <a:latin typeface="Aptos Display" panose="020B0004020202020204" pitchFamily="34" charset="0"/>
            </a:endParaRPr>
          </a:p>
          <a:p>
            <a:endParaRPr lang="en-US" sz="3200" dirty="0">
              <a:solidFill>
                <a:schemeClr val="accent2"/>
              </a:solidFill>
              <a:latin typeface="Aptos Display" panose="020B0004020202020204" pitchFamily="34" charset="0"/>
            </a:endParaRPr>
          </a:p>
          <a:p>
            <a:endParaRPr lang="en-US" sz="32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2600" y="681934"/>
            <a:ext cx="7434263" cy="4954382"/>
          </a:xfrm>
        </p:spPr>
      </p:pic>
      <p:pic>
        <p:nvPicPr>
          <p:cNvPr id="10" name="Content Placeholder 5" descr="A qr code on a white background&#10;&#10;Description automatically generated">
            <a:extLst>
              <a:ext uri="{FF2B5EF4-FFF2-40B4-BE49-F238E27FC236}">
                <a16:creationId xmlns:a16="http://schemas.microsoft.com/office/drawing/2014/main" id="{1B1A9576-CBC1-CC63-7FE9-A95090C2E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05" y="2542784"/>
            <a:ext cx="2992590" cy="2992590"/>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27E-C826-CD1B-968C-FE134007CD13}"/>
              </a:ext>
            </a:extLst>
          </p:cNvPr>
          <p:cNvSpPr>
            <a:spLocks noGrp="1"/>
          </p:cNvSpPr>
          <p:nvPr>
            <p:ph type="title"/>
          </p:nvPr>
        </p:nvSpPr>
        <p:spPr/>
        <p:txBody>
          <a:bodyPr/>
          <a:lstStyle/>
          <a:p>
            <a:r>
              <a:rPr lang="en-US" dirty="0">
                <a:latin typeface="Aptos Display" panose="020B0004020202020204" pitchFamily="34" charset="0"/>
              </a:rPr>
              <a:t>The Value of a CSUF MPA</a:t>
            </a:r>
          </a:p>
        </p:txBody>
      </p:sp>
      <p:sp>
        <p:nvSpPr>
          <p:cNvPr id="3" name="Content Placeholder 2">
            <a:extLst>
              <a:ext uri="{FF2B5EF4-FFF2-40B4-BE49-F238E27FC236}">
                <a16:creationId xmlns:a16="http://schemas.microsoft.com/office/drawing/2014/main" id="{7CAF6A70-55AE-0A24-F65D-B9FB64E9267E}"/>
              </a:ext>
            </a:extLst>
          </p:cNvPr>
          <p:cNvSpPr>
            <a:spLocks noGrp="1"/>
          </p:cNvSpPr>
          <p:nvPr>
            <p:ph idx="1"/>
          </p:nvPr>
        </p:nvSpPr>
        <p:spPr/>
        <p:txBody>
          <a:bodyPr/>
          <a:lstStyle/>
          <a:p>
            <a:pPr marL="571500" indent="-571500">
              <a:buFont typeface="Arial" panose="020B0604020202020204" pitchFamily="34" charset="0"/>
              <a:buChar char="•"/>
            </a:pPr>
            <a:r>
              <a:rPr lang="en-US" sz="2800" b="1" dirty="0">
                <a:effectLst/>
                <a:latin typeface="Aptos Display" panose="020B0004020202020204" pitchFamily="34" charset="0"/>
              </a:rPr>
              <a:t>#1</a:t>
            </a:r>
            <a:r>
              <a:rPr lang="en-US" sz="2800" dirty="0">
                <a:effectLst/>
                <a:latin typeface="Aptos Display" panose="020B0004020202020204" pitchFamily="34" charset="0"/>
              </a:rPr>
              <a:t>: We are the most selective public MPA program in Southern California</a:t>
            </a:r>
          </a:p>
          <a:p>
            <a:pPr marL="571500" indent="-571500">
              <a:buFont typeface="Arial" panose="020B0604020202020204" pitchFamily="34" charset="0"/>
              <a:buChar char="•"/>
            </a:pPr>
            <a:r>
              <a:rPr lang="en-US" sz="2800" b="1" dirty="0">
                <a:effectLst/>
                <a:latin typeface="Aptos Display" panose="020B0004020202020204" pitchFamily="34" charset="0"/>
              </a:rPr>
              <a:t>13.3</a:t>
            </a:r>
            <a:r>
              <a:rPr lang="en-US" sz="2800" dirty="0">
                <a:effectLst/>
                <a:latin typeface="Aptos Display" panose="020B0004020202020204" pitchFamily="34" charset="0"/>
              </a:rPr>
              <a:t>: We have the lowest student-to-faculty ratio of any public MPA program in Southern California</a:t>
            </a:r>
          </a:p>
          <a:p>
            <a:pPr marL="571500" indent="-571500">
              <a:buFont typeface="Arial" panose="020B0604020202020204" pitchFamily="34" charset="0"/>
              <a:buChar char="•"/>
            </a:pPr>
            <a:r>
              <a:rPr lang="en-US" sz="2800" b="1" dirty="0">
                <a:effectLst/>
                <a:latin typeface="Aptos Display" panose="020B0004020202020204" pitchFamily="34" charset="0"/>
              </a:rPr>
              <a:t>1,100</a:t>
            </a:r>
            <a:r>
              <a:rPr lang="en-US" sz="2800" dirty="0">
                <a:effectLst/>
                <a:latin typeface="Aptos Display" panose="020B0004020202020204" pitchFamily="34" charset="0"/>
              </a:rPr>
              <a:t>: Alumni in our network serving in all levels of government and the nonprofit and private sectors</a:t>
            </a:r>
          </a:p>
          <a:p>
            <a:pPr marL="571500" indent="-571500">
              <a:buFont typeface="Arial" panose="020B0604020202020204" pitchFamily="34" charset="0"/>
              <a:buChar char="•"/>
            </a:pPr>
            <a:r>
              <a:rPr lang="en-US" sz="2800" b="1" dirty="0">
                <a:effectLst/>
                <a:latin typeface="Aptos Display" panose="020B0004020202020204" pitchFamily="34" charset="0"/>
              </a:rPr>
              <a:t>1980s</a:t>
            </a:r>
            <a:r>
              <a:rPr lang="en-US" sz="2800" dirty="0">
                <a:effectLst/>
                <a:latin typeface="Aptos Display" panose="020B0004020202020204" pitchFamily="34" charset="0"/>
              </a:rPr>
              <a:t>: Continuously accredited by the Network of Schools of Public Policy, Affairs and Administration (NASPAA)</a:t>
            </a:r>
          </a:p>
        </p:txBody>
      </p:sp>
    </p:spTree>
    <p:extLst>
      <p:ext uri="{BB962C8B-B14F-4D97-AF65-F5344CB8AC3E}">
        <p14:creationId xmlns:p14="http://schemas.microsoft.com/office/powerpoint/2010/main" val="3361973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63677405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TotalTime>
  <Words>3148</Words>
  <Application>Microsoft Macintosh PowerPoint</Application>
  <PresentationFormat>Widescreen</PresentationFormat>
  <Paragraphs>435</Paragraphs>
  <Slides>45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Aptos Display</vt:lpstr>
      <vt:lpstr>Arial</vt:lpstr>
      <vt:lpstr>Calibri</vt:lpstr>
      <vt:lpstr>Wingdings</vt:lpstr>
      <vt:lpstr>Office Theme</vt:lpstr>
      <vt:lpstr> New Student Orientation</vt:lpstr>
      <vt:lpstr>PowerPoint Presentation</vt:lpstr>
      <vt:lpstr>PowerPoint Presentation</vt:lpstr>
      <vt:lpstr>Introduce Yourselves</vt:lpstr>
      <vt:lpstr>CSUF MPA Program by the Numbers</vt:lpstr>
      <vt:lpstr>The Value of a CSUF MPA</vt:lpstr>
      <vt:lpstr>Value of a CSUF MPA</vt:lpstr>
      <vt:lpstr>Distinguished Alumni in Local Government</vt:lpstr>
      <vt:lpstr>Distinguished Alumni (Federal, State, Nonprofit, Private)</vt:lpstr>
      <vt:lpstr>Our Mission</vt:lpstr>
      <vt:lpstr>David P. Adams, Ph.D. </vt:lpstr>
      <vt:lpstr>Shelly Arsneault, Ph.D. </vt:lpstr>
      <vt:lpstr>Meriem Doucette,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2</cp:revision>
  <cp:lastPrinted>2023-01-31T22:42:47Z</cp:lastPrinted>
  <dcterms:created xsi:type="dcterms:W3CDTF">2024-08-16T22:48:57Z</dcterms:created>
  <dcterms:modified xsi:type="dcterms:W3CDTF">2024-08-17T02:42:04Z</dcterms:modified>
</cp:coreProperties>
</file>